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256" r:id="rId2"/>
    <p:sldId id="282" r:id="rId3"/>
    <p:sldId id="291" r:id="rId4"/>
    <p:sldId id="285" r:id="rId5"/>
    <p:sldId id="284" r:id="rId6"/>
    <p:sldId id="287" r:id="rId7"/>
    <p:sldId id="289" r:id="rId8"/>
    <p:sldId id="283" r:id="rId9"/>
    <p:sldId id="286" r:id="rId10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333CC"/>
    <a:srgbClr val="0000FF"/>
    <a:srgbClr val="66FF33"/>
    <a:srgbClr val="66FFFF"/>
    <a:srgbClr val="FF99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00" autoAdjust="0"/>
  </p:normalViewPr>
  <p:slideViewPr>
    <p:cSldViewPr>
      <p:cViewPr varScale="1">
        <p:scale>
          <a:sx n="101" d="100"/>
          <a:sy n="101" d="100"/>
        </p:scale>
        <p:origin x="-19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4B6791A-C308-4B0E-B451-816ABD7829F1}" type="datetimeFigureOut">
              <a:rPr lang="ru-RU"/>
              <a:pPr>
                <a:defRPr/>
              </a:pPr>
              <a:t>20.11.2017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5CB625F-035E-42AF-926B-27FB6AA6B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2150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D03AE2-20E4-474D-A3DF-36B24C7289F3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B45012-B859-4541-9EA9-EE6253987367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074 w 5760"/>
                <a:gd name="T3" fmla="*/ 0 h 528"/>
                <a:gd name="T4" fmla="*/ 9108074 w 5760"/>
                <a:gd name="T5" fmla="*/ 838869 h 528"/>
                <a:gd name="T6" fmla="*/ 7590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D63A966-F3AF-4321-9BBB-6EF31A0A12C8}" type="datetimeFigureOut">
              <a:rPr lang="ru-RU"/>
              <a:pPr>
                <a:defRPr/>
              </a:pPr>
              <a:t>20.11.2017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B4EAFC4-36E8-486F-9004-B5A5323EA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63FF1-EF2B-4D6A-9F18-2768C25E7A0A}" type="datetimeFigureOut">
              <a:rPr lang="ru-RU"/>
              <a:pPr>
                <a:defRPr/>
              </a:pPr>
              <a:t>20.11.2017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19665-2469-4B0B-BFC5-6850B4CB9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CF81C-8E0A-4C53-A208-AA450A2D6B1E}" type="datetimeFigureOut">
              <a:rPr lang="ru-RU"/>
              <a:pPr>
                <a:defRPr/>
              </a:pPr>
              <a:t>20.11.2017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51D70-A8B2-4216-963A-E07A1B162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92428-0807-47F8-BC0A-59C524F6DF6A}" type="datetimeFigureOut">
              <a:rPr lang="ru-RU"/>
              <a:pPr>
                <a:defRPr/>
              </a:pPr>
              <a:t>20.11.2017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AA416-0A27-4541-8E31-A824DF029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27B390-A7F5-4054-A904-4A3DF3B45F46}" type="datetimeFigureOut">
              <a:rPr lang="ru-RU"/>
              <a:pPr>
                <a:defRPr/>
              </a:pPr>
              <a:t>20.11.2017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58ECCE-BC39-4810-9786-6372D0C18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6398FF-C679-4CDB-AB60-9A74A8C1C181}" type="datetimeFigureOut">
              <a:rPr lang="ru-RU"/>
              <a:pPr>
                <a:defRPr/>
              </a:pPr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F74E52-0904-4E99-8BA6-78AD195E6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BCD20E-5012-45C2-B422-261D48303496}" type="datetimeFigureOut">
              <a:rPr lang="ru-RU"/>
              <a:pPr>
                <a:defRPr/>
              </a:pPr>
              <a:t>20.11.2017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9A5169-BA6D-4AF3-963A-E835870E7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C97977-2521-461F-8931-81FAEC75E9CB}" type="datetimeFigureOut">
              <a:rPr lang="ru-RU"/>
              <a:pPr>
                <a:defRPr/>
              </a:pPr>
              <a:t>20.11.2017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EC43EF-0B10-4335-AB06-8D7738162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98777-5720-482B-8197-4DE7E67006EA}" type="datetimeFigureOut">
              <a:rPr lang="ru-RU"/>
              <a:pPr>
                <a:defRPr/>
              </a:pPr>
              <a:t>20.11.2017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81ABF-6C3D-481B-8660-32E29460E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EBC811-9072-4634-AD47-9DCF2CB1EAE4}" type="datetimeFigureOut">
              <a:rPr lang="ru-RU"/>
              <a:pPr>
                <a:defRPr/>
              </a:pPr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807284-FC2D-4DB9-B631-0A16D51A68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FFA541E-B89F-4156-A2A3-004C982B5F1E}" type="datetimeFigureOut">
              <a:rPr lang="ru-RU"/>
              <a:pPr>
                <a:defRPr/>
              </a:pPr>
              <a:t>20.11.2017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57B143D-33CC-4B60-8C2E-30F9B2324D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92C18C8-75F6-45C2-8A99-FF2B4A7F2200}" type="datetimeFigureOut">
              <a:rPr lang="ru-RU"/>
              <a:pPr>
                <a:defRPr/>
              </a:pPr>
              <a:t>20.11.2017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C9F5E4C-A96C-4DB9-B92D-0B8C12974A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58" r:id="rId2"/>
    <p:sldLayoutId id="2147483763" r:id="rId3"/>
    <p:sldLayoutId id="2147483764" r:id="rId4"/>
    <p:sldLayoutId id="2147483765" r:id="rId5"/>
    <p:sldLayoutId id="2147483766" r:id="rId6"/>
    <p:sldLayoutId id="2147483759" r:id="rId7"/>
    <p:sldLayoutId id="2147483767" r:id="rId8"/>
    <p:sldLayoutId id="2147483768" r:id="rId9"/>
    <p:sldLayoutId id="2147483760" r:id="rId10"/>
    <p:sldLayoutId id="21474837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kadry@gb2-bratsk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643174" y="357166"/>
            <a:ext cx="6215106" cy="350046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ОБЛАСТНОЕ                         ГОСУДАРСТВЕННОЕ     БЮДЖЕТНОЕ УЧРЕЖДЕНИЕ ЗДРАВООХРАНЕНИЯ</a:t>
            </a:r>
            <a:b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БРАТСКАЯ   ГОРОДСКАЯ </a:t>
            </a:r>
            <a:b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БОЛЬНИЦА № 2»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683568" y="4286256"/>
            <a:ext cx="8280921" cy="714380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Verdana" pitchFamily="34" charset="0"/>
              </a:defRPr>
            </a:lvl9pPr>
            <a:extLst/>
          </a:lstStyle>
          <a:p>
            <a:pPr>
              <a:defRPr/>
            </a:pPr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defRPr/>
            </a:pP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врач	Александр Юрьевич </a:t>
            </a:r>
            <a:r>
              <a:rPr lang="ru-RU" sz="2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Гаськов</a:t>
            </a:r>
            <a:endParaRPr lang="ru-RU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0" name="Picture 2" descr="C:\Users\Admin\Desktop\эмблем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88913"/>
            <a:ext cx="23050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188639"/>
            <a:ext cx="8321578" cy="202591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1800" dirty="0" smtClean="0"/>
              <a:t>ОГБУЗ «</a:t>
            </a:r>
            <a:r>
              <a:rPr lang="ru-RU" sz="1800" dirty="0" smtClean="0">
                <a:effectLst/>
              </a:rPr>
              <a:t>БРАТСКАЯ</a:t>
            </a:r>
            <a:r>
              <a:rPr lang="ru-RU" sz="1800" dirty="0" smtClean="0"/>
              <a:t> ГОРОДСКАЯ БОЛЬНИЦА № 2» размещена в 4 зданиях. Имеет в своем составе поликлинику, детскую поликлинику, женскую консультацию, круглосуточный стационар, дневные стационары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       </a:t>
            </a:r>
            <a:r>
              <a:rPr lang="ru-RU" sz="1800" dirty="0" smtClean="0"/>
              <a:t>В состав круглосуточного стационара входят хирургическое, гинекологическое, офтальмологическое отделение с оказанием высокотехнологической помощи по оперативному лечению катаракты, отделение травматологии и ортопедии. </a:t>
            </a:r>
            <a:endParaRPr lang="ru-RU" sz="1800" dirty="0"/>
          </a:p>
        </p:txBody>
      </p:sp>
      <p:pic>
        <p:nvPicPr>
          <p:cNvPr id="10243" name="Picture 9" descr="C:\Documents and Settings\IRINA\Рабочий стол\Горюнова\Новая папка (2)\ЖЕНСКАЯ111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428868"/>
            <a:ext cx="3827461" cy="178595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0244" name="Picture 8" descr="C:\Documents and Settings\IRINA\Рабочий стол\Горюнова\Новая папка (2)\Паду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572008"/>
            <a:ext cx="3827461" cy="162083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0245" name="Picture 3" descr="C:\Documents and Settings\IRINA\Рабочий стол\Горюнова\Новая папка (2)\ДЕТСКА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572008"/>
            <a:ext cx="3641752" cy="164623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0246" name="Picture 7" descr="C:\Documents and Settings\IRINA\Рабочий стол\Горюнова\Новая папка (2)\ФАСАД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2428868"/>
            <a:ext cx="3603622" cy="178595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22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В стационаре имеются:</a:t>
            </a:r>
          </a:p>
          <a:p>
            <a:r>
              <a:rPr lang="ru-RU" dirty="0" smtClean="0"/>
              <a:t>- приемное отделение для экстренных и плановых больных, </a:t>
            </a:r>
          </a:p>
          <a:p>
            <a:r>
              <a:rPr lang="ru-RU" dirty="0" smtClean="0"/>
              <a:t>-операционный блок на 5 операционных с эндоскопическим комплексом для выполнения хирургических, гинекологических и травматологических операций 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DSC0387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86379" y="4643446"/>
            <a:ext cx="3429025" cy="2000264"/>
          </a:xfrm>
        </p:spPr>
      </p:pic>
      <p:pic>
        <p:nvPicPr>
          <p:cNvPr id="11267" name="Picture 2" descr="F:\DSC038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428868"/>
            <a:ext cx="335758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3" descr="F:\DSC038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1" y="2428868"/>
            <a:ext cx="331787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 descr="C:\Users\Admin\Desktop\Ольга (кадры)\20170324_14285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4643446"/>
            <a:ext cx="335758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14414" y="214291"/>
            <a:ext cx="764386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Диагностические отделения</a:t>
            </a:r>
            <a:r>
              <a:rPr lang="ru-RU" dirty="0" smtClean="0"/>
              <a:t>: </a:t>
            </a:r>
          </a:p>
          <a:p>
            <a:r>
              <a:rPr lang="ru-RU" sz="1600" dirty="0" smtClean="0"/>
              <a:t>-отделение лучевой диагностики, включает в себя компьютерную томографию;</a:t>
            </a:r>
          </a:p>
          <a:p>
            <a:r>
              <a:rPr lang="ru-RU" sz="1600" dirty="0" smtClean="0"/>
              <a:t>-клинико-диагностическую лабораторию;</a:t>
            </a:r>
          </a:p>
          <a:p>
            <a:r>
              <a:rPr lang="ru-RU" sz="1600" dirty="0" smtClean="0"/>
              <a:t>-бактериологическую лабораторию;</a:t>
            </a:r>
          </a:p>
          <a:p>
            <a:r>
              <a:rPr lang="ru-RU" sz="1600" dirty="0" smtClean="0"/>
              <a:t>-эндоскопическое отделение;</a:t>
            </a:r>
          </a:p>
          <a:p>
            <a:r>
              <a:rPr lang="ru-RU" sz="1600" dirty="0" smtClean="0"/>
              <a:t>-отделение ультразвуковой диагностики;</a:t>
            </a:r>
          </a:p>
          <a:p>
            <a:r>
              <a:rPr lang="ru-RU" sz="1600" dirty="0" smtClean="0"/>
              <a:t>-патологоанатомическое отделение.</a:t>
            </a:r>
          </a:p>
          <a:p>
            <a:r>
              <a:rPr lang="ru-RU" sz="1600" dirty="0" smtClean="0"/>
              <a:t> </a:t>
            </a:r>
            <a:endParaRPr lang="ru-RU" sz="1600" dirty="0"/>
          </a:p>
        </p:txBody>
      </p:sp>
    </p:spTree>
  </p:cSld>
  <p:clrMapOvr>
    <a:masterClrMapping/>
  </p:clrMapOvr>
  <p:transition spd="slow" advClick="0" advTm="22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1"/>
          <p:cNvSpPr>
            <a:spLocks noGrp="1"/>
          </p:cNvSpPr>
          <p:nvPr>
            <p:ph idx="1"/>
          </p:nvPr>
        </p:nvSpPr>
        <p:spPr>
          <a:xfrm>
            <a:off x="571472" y="928670"/>
            <a:ext cx="8229600" cy="4786346"/>
          </a:xfrm>
        </p:spPr>
        <p:txBody>
          <a:bodyPr/>
          <a:lstStyle/>
          <a:p>
            <a:r>
              <a:rPr lang="ru-RU" sz="2800" b="1" dirty="0" smtClean="0"/>
              <a:t>- </a:t>
            </a:r>
            <a:r>
              <a:rPr lang="ru-RU" sz="2800" dirty="0" smtClean="0"/>
              <a:t>врач-невролог,</a:t>
            </a:r>
          </a:p>
          <a:p>
            <a:r>
              <a:rPr lang="ru-RU" sz="2800" dirty="0" smtClean="0"/>
              <a:t>- врач-офтальмолог,</a:t>
            </a:r>
          </a:p>
          <a:p>
            <a:r>
              <a:rPr lang="ru-RU" sz="2800" dirty="0" smtClean="0"/>
              <a:t>- врач-уролог, </a:t>
            </a:r>
          </a:p>
          <a:p>
            <a:r>
              <a:rPr lang="ru-RU" sz="2800" dirty="0" smtClean="0"/>
              <a:t>- врач-кардиолог, </a:t>
            </a:r>
          </a:p>
          <a:p>
            <a:r>
              <a:rPr lang="ru-RU" sz="2800" dirty="0" smtClean="0"/>
              <a:t>- врачи-педиатры участковые, </a:t>
            </a:r>
          </a:p>
          <a:p>
            <a:r>
              <a:rPr lang="ru-RU" sz="2800" dirty="0" smtClean="0"/>
              <a:t>- врачи-терапевты участковые, </a:t>
            </a:r>
          </a:p>
          <a:p>
            <a:r>
              <a:rPr lang="ru-RU" sz="2800" dirty="0" smtClean="0"/>
              <a:t>- врач-акушер-гинеколог, </a:t>
            </a:r>
          </a:p>
          <a:p>
            <a:r>
              <a:rPr lang="ru-RU" sz="2800" dirty="0" smtClean="0"/>
              <a:t>- врач ультразвуковой диагностики, </a:t>
            </a:r>
          </a:p>
          <a:p>
            <a:r>
              <a:rPr lang="ru-RU" sz="2800" dirty="0" smtClean="0"/>
              <a:t>- врач функциональной диагностики. </a:t>
            </a:r>
          </a:p>
          <a:p>
            <a:pPr algn="ctr" eaLnBrk="1" hangingPunct="1">
              <a:buNone/>
            </a:pPr>
            <a:r>
              <a:rPr lang="ru-RU" sz="3200" b="1" dirty="0" smtClean="0">
                <a:latin typeface="Arial" charset="0"/>
              </a:rPr>
              <a:t>Средняя заработная плата </a:t>
            </a:r>
          </a:p>
          <a:p>
            <a:pPr marL="109537" indent="0" algn="ctr" eaLnBrk="1" hangingPunct="1">
              <a:buNone/>
            </a:pPr>
            <a:r>
              <a:rPr lang="ru-RU" sz="3200" b="1" dirty="0" smtClean="0">
                <a:latin typeface="Arial" charset="0"/>
              </a:rPr>
              <a:t>                 66 тысяч рублей.</a:t>
            </a:r>
          </a:p>
          <a:p>
            <a:pPr eaLnBrk="1" hangingPunct="1">
              <a:buFont typeface="Wingdings 3" pitchFamily="18" charset="2"/>
              <a:buNone/>
            </a:pPr>
            <a:endParaRPr lang="ru-RU" sz="28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200" dirty="0" smtClean="0"/>
              <a:t>Вакансии в поликлинических подразделениях</a:t>
            </a:r>
            <a:endParaRPr lang="ru-RU" sz="3200" dirty="0"/>
          </a:p>
        </p:txBody>
      </p:sp>
    </p:spTree>
  </p:cSld>
  <p:clrMapOvr>
    <a:masterClrMapping/>
  </p:clrMapOvr>
  <p:transition spd="slow" advClick="0" advTm="22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</p:spPr>
        <p:txBody>
          <a:bodyPr/>
          <a:lstStyle/>
          <a:p>
            <a:pPr marL="88900" indent="265113" algn="just">
              <a:buNone/>
            </a:pPr>
            <a:r>
              <a:rPr lang="ru-RU" sz="2200" dirty="0" smtClean="0"/>
              <a:t>   </a:t>
            </a:r>
            <a:r>
              <a:rPr lang="ru-RU" sz="2400" dirty="0" smtClean="0"/>
              <a:t>На базе ОГБУЗ «Братская городская больница №2» в 2018 году планируется создание </a:t>
            </a:r>
            <a:r>
              <a:rPr lang="ru-RU" sz="2400" b="1" dirty="0" smtClean="0"/>
              <a:t>Регионального центра </a:t>
            </a:r>
            <a:r>
              <a:rPr lang="ru-RU" sz="2400" b="1" dirty="0" err="1" smtClean="0"/>
              <a:t>сердечно-сосудистой</a:t>
            </a:r>
            <a:r>
              <a:rPr lang="ru-RU" sz="2400" b="1" dirty="0" smtClean="0"/>
              <a:t> хирургии</a:t>
            </a:r>
            <a:r>
              <a:rPr lang="ru-RU" sz="2400" dirty="0" smtClean="0"/>
              <a:t> с проведением </a:t>
            </a:r>
            <a:r>
              <a:rPr lang="ru-RU" sz="2400" dirty="0" err="1" smtClean="0"/>
              <a:t>стентирования</a:t>
            </a:r>
            <a:r>
              <a:rPr lang="ru-RU" sz="2400" dirty="0" smtClean="0"/>
              <a:t> сосудов и </a:t>
            </a:r>
            <a:r>
              <a:rPr lang="ru-RU" sz="2400" dirty="0" err="1" smtClean="0"/>
              <a:t>аорто-коронарного</a:t>
            </a:r>
            <a:r>
              <a:rPr lang="ru-RU" sz="2400" dirty="0" smtClean="0"/>
              <a:t> шунтирования (АКШ). </a:t>
            </a:r>
          </a:p>
          <a:p>
            <a:pPr marL="88900" lvl="1" indent="303213" algn="just">
              <a:buNone/>
            </a:pPr>
            <a:r>
              <a:rPr lang="ru-RU" sz="2400" dirty="0" smtClean="0"/>
              <a:t>К открытию готовится кардиологическое отделение и неврологическое отделение для больных с острым нарушением мозгового кровообращения.</a:t>
            </a:r>
          </a:p>
          <a:p>
            <a:pPr marL="88900" lvl="1" indent="303213" algn="just">
              <a:buNone/>
            </a:pPr>
            <a:r>
              <a:rPr lang="ru-RU" sz="2400" dirty="0" smtClean="0"/>
              <a:t>На территории Городской больницы №2 открывается филиал ОГАУЗ «Иркутский областной клинический консультативно-диагностический центр»,. </a:t>
            </a:r>
          </a:p>
          <a:p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ctr"/>
            <a:r>
              <a:rPr lang="ru-RU" dirty="0" smtClean="0"/>
              <a:t>Планы на 2018 г.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5234010"/>
          </a:xfrm>
        </p:spPr>
        <p:txBody>
          <a:bodyPr/>
          <a:lstStyle/>
          <a:p>
            <a:r>
              <a:rPr lang="ru-RU" dirty="0" smtClean="0"/>
              <a:t>  - врачи </a:t>
            </a:r>
            <a:r>
              <a:rPr lang="ru-RU" dirty="0" err="1" smtClean="0"/>
              <a:t>сердечно-сосудистой</a:t>
            </a:r>
            <a:r>
              <a:rPr lang="ru-RU" dirty="0" smtClean="0"/>
              <a:t> хирурги,</a:t>
            </a:r>
          </a:p>
          <a:p>
            <a:r>
              <a:rPr lang="ru-RU" dirty="0" smtClean="0"/>
              <a:t>  - врачи-анестезиологи-реаниматологи,</a:t>
            </a:r>
          </a:p>
          <a:p>
            <a:r>
              <a:rPr lang="ru-RU" dirty="0" smtClean="0"/>
              <a:t>  - врачи-кардиологи, </a:t>
            </a:r>
          </a:p>
          <a:p>
            <a:r>
              <a:rPr lang="ru-RU" dirty="0" smtClean="0"/>
              <a:t>  - врачи-неврологи, </a:t>
            </a:r>
          </a:p>
          <a:p>
            <a:r>
              <a:rPr lang="ru-RU" dirty="0" smtClean="0"/>
              <a:t>  - врач по медицинской реабилитации. </a:t>
            </a:r>
          </a:p>
          <a:p>
            <a:r>
              <a:rPr lang="ru-RU" dirty="0" smtClean="0"/>
              <a:t>  - врач по </a:t>
            </a:r>
            <a:r>
              <a:rPr lang="ru-RU" dirty="0" err="1" smtClean="0"/>
              <a:t>рентгенэндоваскулярным</a:t>
            </a:r>
            <a:r>
              <a:rPr lang="ru-RU" dirty="0" smtClean="0"/>
              <a:t>    диагностике и лечению.</a:t>
            </a:r>
          </a:p>
          <a:p>
            <a:pPr marL="0" indent="0">
              <a:buNone/>
            </a:pPr>
            <a:r>
              <a:rPr lang="ru-RU" dirty="0" smtClean="0"/>
              <a:t>Врачи  будут проходить  обучение  на центральных базах.</a:t>
            </a:r>
          </a:p>
          <a:p>
            <a:pPr>
              <a:buNone/>
            </a:pPr>
            <a:r>
              <a:rPr lang="ru-RU" b="1" dirty="0" smtClean="0"/>
              <a:t>      Заработная плата – до 90 тысяч</a:t>
            </a:r>
          </a:p>
          <a:p>
            <a:r>
              <a:rPr lang="ru-RU" b="1" dirty="0" smtClean="0"/>
              <a:t>                                        рублей.      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В новые кардиологическое и неврологическое отделения требуются 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1"/>
          <p:cNvSpPr>
            <a:spLocks noGrp="1"/>
          </p:cNvSpPr>
          <p:nvPr>
            <p:ph idx="1"/>
          </p:nvPr>
        </p:nvSpPr>
        <p:spPr>
          <a:xfrm>
            <a:off x="323850" y="1268413"/>
            <a:ext cx="8424863" cy="4752975"/>
          </a:xfrm>
        </p:spPr>
        <p:txBody>
          <a:bodyPr/>
          <a:lstStyle/>
          <a:p>
            <a:pPr algn="ctr" eaLnBrk="1" hangingPunct="1">
              <a:buFont typeface="Wingdings" pitchFamily="2" charset="2"/>
              <a:buChar char="Ø"/>
            </a:pPr>
            <a:r>
              <a:rPr lang="ru-RU" sz="2400" dirty="0" smtClean="0">
                <a:latin typeface="Arial Unicode MS" pitchFamily="34" charset="-128"/>
              </a:rPr>
              <a:t>выплата за работу в районах Крайнего Севера в </a:t>
            </a:r>
            <a:r>
              <a:rPr lang="ru-RU" sz="2400" u="sng" dirty="0" smtClean="0">
                <a:latin typeface="Arial Unicode MS" pitchFamily="34" charset="-128"/>
              </a:rPr>
              <a:t>размере 50 % от начисленной зарплаты;</a:t>
            </a:r>
          </a:p>
          <a:p>
            <a:pPr algn="ctr" eaLnBrk="1" hangingPunct="1">
              <a:buFont typeface="Wingdings" pitchFamily="2" charset="2"/>
              <a:buChar char="Ø"/>
            </a:pPr>
            <a:r>
              <a:rPr lang="ru-RU" sz="2400" dirty="0" smtClean="0">
                <a:latin typeface="Arial Unicode MS" pitchFamily="34" charset="-128"/>
              </a:rPr>
              <a:t>выплата за районный коэффициент за работу в местности, приравненной к районам Крайнего Севера </a:t>
            </a:r>
            <a:r>
              <a:rPr lang="ru-RU" sz="2400" u="sng" dirty="0" smtClean="0">
                <a:latin typeface="Arial Unicode MS" pitchFamily="34" charset="-128"/>
              </a:rPr>
              <a:t>в размере 40 % от начисленной зарплаты;</a:t>
            </a:r>
          </a:p>
          <a:p>
            <a:pPr algn="ctr" eaLnBrk="1" hangingPunct="1">
              <a:buFont typeface="Wingdings" pitchFamily="2" charset="2"/>
              <a:buChar char="Ø"/>
            </a:pPr>
            <a:r>
              <a:rPr lang="ru-RU" sz="2400" dirty="0" smtClean="0">
                <a:latin typeface="Arial Unicode MS" pitchFamily="34" charset="-128"/>
              </a:rPr>
              <a:t>оплата льготного проезда в отпуск и обратно любым видом транспорта – </a:t>
            </a:r>
            <a:r>
              <a:rPr lang="ru-RU" sz="2400" u="sng" dirty="0" smtClean="0">
                <a:latin typeface="Arial Unicode MS" pitchFamily="34" charset="-128"/>
              </a:rPr>
              <a:t>1 раз в два года;</a:t>
            </a:r>
          </a:p>
          <a:p>
            <a:pPr algn="ctr" eaLnBrk="1" hangingPunct="1">
              <a:buFont typeface="Wingdings" pitchFamily="2" charset="2"/>
              <a:buChar char="Ø"/>
            </a:pPr>
            <a:r>
              <a:rPr lang="ru-RU" sz="2400" dirty="0" smtClean="0">
                <a:latin typeface="Arial Unicode MS" pitchFamily="34" charset="-128"/>
              </a:rPr>
              <a:t>выплата единовременного пособия врачам</a:t>
            </a:r>
            <a:endParaRPr lang="ru-RU" sz="2400" dirty="0" smtClean="0">
              <a:latin typeface="Arial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dirty="0" smtClean="0">
                <a:latin typeface="Arial" charset="0"/>
              </a:rPr>
              <a:t>   </a:t>
            </a:r>
            <a:r>
              <a:rPr lang="ru-RU" sz="2400" dirty="0" smtClean="0">
                <a:latin typeface="Arial Unicode MS" pitchFamily="34" charset="-128"/>
              </a:rPr>
              <a:t>(возраст до 35 лет) в </a:t>
            </a:r>
            <a:r>
              <a:rPr lang="ru-RU" sz="2400" u="sng" dirty="0" smtClean="0">
                <a:latin typeface="Arial Unicode MS" pitchFamily="34" charset="-128"/>
              </a:rPr>
              <a:t>размере 150 тыс. руб.;</a:t>
            </a:r>
          </a:p>
          <a:p>
            <a:pPr algn="ctr" eaLnBrk="1" hangingPunct="1">
              <a:buFont typeface="Wingdings" pitchFamily="2" charset="2"/>
              <a:buChar char="Ø"/>
            </a:pPr>
            <a:r>
              <a:rPr lang="ru-RU" sz="2400" dirty="0" smtClean="0">
                <a:latin typeface="Arial Unicode MS" pitchFamily="34" charset="-128"/>
              </a:rPr>
              <a:t>компенсация затрат по оплате за съемное жилье</a:t>
            </a:r>
            <a:endParaRPr lang="ru-RU" sz="2400" dirty="0" smtClean="0">
              <a:latin typeface="Arial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dirty="0" smtClean="0">
                <a:latin typeface="Arial Unicode MS" pitchFamily="34" charset="-128"/>
              </a:rPr>
              <a:t>в размере до </a:t>
            </a:r>
            <a:r>
              <a:rPr lang="ru-RU" sz="2400" u="sng" dirty="0" smtClean="0">
                <a:latin typeface="Arial Unicode MS" pitchFamily="34" charset="-128"/>
              </a:rPr>
              <a:t>10 тыс. руб.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dirty="0" smtClean="0"/>
              <a:t>Меры социальной поддержки врачей</a:t>
            </a:r>
            <a:endParaRPr lang="ru-RU" sz="3200" dirty="0"/>
          </a:p>
        </p:txBody>
      </p:sp>
    </p:spTree>
  </p:cSld>
  <p:clrMapOvr>
    <a:masterClrMapping/>
  </p:clrMapOvr>
  <p:transition spd="slow" advClick="0" advTm="2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1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715040"/>
          </a:xfrm>
        </p:spPr>
        <p:txBody>
          <a:bodyPr/>
          <a:lstStyle/>
          <a:p>
            <a:pPr marL="107950" indent="0" algn="ctr" eaLnBrk="1" hangingPunct="1">
              <a:buFont typeface="Wingdings 3" pitchFamily="18" charset="2"/>
              <a:buNone/>
            </a:pPr>
            <a:r>
              <a:rPr lang="ru-RU" sz="2400" b="1" dirty="0" smtClean="0"/>
              <a:t>Адрес: </a:t>
            </a:r>
            <a:r>
              <a:rPr lang="ru-RU" sz="2400" dirty="0" smtClean="0"/>
              <a:t>Иркутская область, г. Братск, </a:t>
            </a:r>
            <a:r>
              <a:rPr lang="ru-RU" sz="2400" dirty="0" err="1" smtClean="0"/>
              <a:t>жилрайон</a:t>
            </a:r>
            <a:r>
              <a:rPr lang="ru-RU" sz="2400" dirty="0" smtClean="0"/>
              <a:t> Энергетик, ул. Погодаева, д. 1, 665709</a:t>
            </a:r>
          </a:p>
          <a:p>
            <a:pPr marL="107950" indent="0" algn="ctr" eaLnBrk="1" hangingPunct="1">
              <a:buFont typeface="Wingdings 3" pitchFamily="18" charset="2"/>
              <a:buNone/>
            </a:pPr>
            <a:r>
              <a:rPr lang="ru-RU" sz="2400" b="1" dirty="0" smtClean="0"/>
              <a:t>Телефоны</a:t>
            </a:r>
            <a:r>
              <a:rPr lang="ru-RU" sz="2400" dirty="0" smtClean="0"/>
              <a:t>:</a:t>
            </a:r>
          </a:p>
          <a:p>
            <a:pPr marL="107950" indent="0" algn="ctr" eaLnBrk="1" hangingPunct="1">
              <a:buFont typeface="Wingdings 3" pitchFamily="18" charset="2"/>
              <a:buNone/>
            </a:pPr>
            <a:r>
              <a:rPr lang="ru-RU" sz="2400" dirty="0" smtClean="0"/>
              <a:t>Приемная: 8 (3953) 33-39-67</a:t>
            </a:r>
          </a:p>
          <a:p>
            <a:pPr marL="107950" indent="0" algn="ctr" eaLnBrk="1" hangingPunct="1">
              <a:buFont typeface="Wingdings 3" pitchFamily="18" charset="2"/>
              <a:buNone/>
            </a:pPr>
            <a:r>
              <a:rPr lang="ru-RU" sz="2400" dirty="0" smtClean="0"/>
              <a:t>Факс: 8 (3953) 33-39-69</a:t>
            </a:r>
          </a:p>
          <a:p>
            <a:pPr marL="107950" indent="0" algn="ctr" eaLnBrk="1" hangingPunct="1">
              <a:buFont typeface="Wingdings 3" pitchFamily="18" charset="2"/>
              <a:buNone/>
            </a:pPr>
            <a:r>
              <a:rPr lang="ru-RU" sz="2400" dirty="0" smtClean="0"/>
              <a:t>Отдел кадров: 8 (3953) 33-49-94</a:t>
            </a:r>
          </a:p>
          <a:p>
            <a:pPr marL="107950" indent="0" algn="ctr" eaLnBrk="1" hangingPunct="1">
              <a:buFont typeface="Wingdings 3" pitchFamily="18" charset="2"/>
              <a:buNone/>
            </a:pPr>
            <a:r>
              <a:rPr lang="ru-RU" sz="1800" dirty="0" smtClean="0"/>
              <a:t>Сотовый телефон начальника отдела кадров</a:t>
            </a:r>
          </a:p>
          <a:p>
            <a:pPr marL="107950" indent="0" algn="ctr" eaLnBrk="1" hangingPunct="1">
              <a:buFont typeface="Wingdings 3" pitchFamily="18" charset="2"/>
              <a:buNone/>
            </a:pPr>
            <a:r>
              <a:rPr lang="ru-RU" sz="1800" dirty="0" smtClean="0"/>
              <a:t> Юлии Ивановны </a:t>
            </a:r>
            <a:r>
              <a:rPr lang="ru-RU" sz="1800" dirty="0" err="1" smtClean="0"/>
              <a:t>Чупиной</a:t>
            </a:r>
            <a:endParaRPr lang="ru-RU" sz="1800" dirty="0" smtClean="0"/>
          </a:p>
          <a:p>
            <a:pPr marL="107950" indent="0" algn="ctr" eaLnBrk="1" hangingPunct="1">
              <a:buFont typeface="Wingdings 3" pitchFamily="18" charset="2"/>
              <a:buNone/>
            </a:pPr>
            <a:r>
              <a:rPr lang="ru-RU" sz="1800" b="1" dirty="0" smtClean="0"/>
              <a:t>– 8 904 147 1280 </a:t>
            </a:r>
            <a:r>
              <a:rPr lang="ru-RU" sz="1800" dirty="0" smtClean="0"/>
              <a:t>(Теле 2).</a:t>
            </a:r>
            <a:endParaRPr lang="ru-RU" sz="2400" dirty="0" smtClean="0"/>
          </a:p>
          <a:p>
            <a:pPr marL="107950" indent="0" algn="ctr" eaLnBrk="1" hangingPunct="1">
              <a:buFont typeface="Wingdings 3" pitchFamily="18" charset="2"/>
              <a:buNone/>
            </a:pPr>
            <a:r>
              <a:rPr lang="ru-RU" sz="1800" dirty="0" smtClean="0"/>
              <a:t>Сотовый телефон заместителя главного врача по организационно-методической работе</a:t>
            </a:r>
          </a:p>
          <a:p>
            <a:pPr marL="107950" indent="0" algn="ctr" eaLnBrk="1" hangingPunct="1">
              <a:buFont typeface="Wingdings 3" pitchFamily="18" charset="2"/>
              <a:buNone/>
            </a:pPr>
            <a:r>
              <a:rPr lang="ru-RU" sz="1800" dirty="0" smtClean="0"/>
              <a:t> Аллы Михайловны </a:t>
            </a:r>
            <a:r>
              <a:rPr lang="ru-RU" sz="1800" dirty="0" err="1" smtClean="0"/>
              <a:t>Евтушевской</a:t>
            </a:r>
            <a:r>
              <a:rPr lang="ru-RU" sz="1800" dirty="0" smtClean="0"/>
              <a:t> :</a:t>
            </a:r>
          </a:p>
          <a:p>
            <a:pPr marL="107950" indent="0" algn="ctr" eaLnBrk="1" hangingPunct="1">
              <a:buFont typeface="Wingdings 3" pitchFamily="18" charset="2"/>
              <a:buNone/>
            </a:pPr>
            <a:r>
              <a:rPr lang="ru-RU" sz="1800" dirty="0" smtClean="0"/>
              <a:t>– </a:t>
            </a:r>
            <a:r>
              <a:rPr lang="ru-RU" sz="1800" b="1" dirty="0" smtClean="0"/>
              <a:t>8 904 935 6786 </a:t>
            </a:r>
            <a:r>
              <a:rPr lang="ru-RU" sz="1800" dirty="0" smtClean="0"/>
              <a:t>(МТС),– </a:t>
            </a:r>
            <a:r>
              <a:rPr lang="ru-RU" sz="1800" b="1" dirty="0" smtClean="0"/>
              <a:t>8 924 621 0348 </a:t>
            </a:r>
            <a:r>
              <a:rPr lang="ru-RU" sz="1800" dirty="0" smtClean="0"/>
              <a:t>(Мегафон).</a:t>
            </a:r>
          </a:p>
          <a:p>
            <a:pPr marL="107950" indent="0" algn="ctr" eaLnBrk="1" hangingPunct="1">
              <a:buNone/>
            </a:pPr>
            <a:r>
              <a:rPr lang="en-US" b="1" dirty="0" smtClean="0"/>
              <a:t>E-mail</a:t>
            </a:r>
            <a:r>
              <a:rPr lang="ru-RU" dirty="0" smtClean="0"/>
              <a:t>: </a:t>
            </a:r>
            <a:r>
              <a:rPr lang="en-US" dirty="0" smtClean="0">
                <a:solidFill>
                  <a:srgbClr val="FF0066"/>
                </a:solidFill>
                <a:hlinkClick r:id="rId2"/>
              </a:rPr>
              <a:t>kadry@gb2-bratsk.ru</a:t>
            </a:r>
            <a:endParaRPr lang="ru-RU" dirty="0" smtClean="0">
              <a:solidFill>
                <a:srgbClr val="FF0066"/>
              </a:solidFill>
            </a:endParaRPr>
          </a:p>
          <a:p>
            <a:pPr marL="107950" indent="0" algn="ctr" eaLnBrk="1" hangingPunct="1">
              <a:buNone/>
            </a:pPr>
            <a:r>
              <a:rPr lang="ru-RU" b="1" dirty="0" smtClean="0"/>
              <a:t>САЙТ: </a:t>
            </a:r>
            <a:r>
              <a:rPr lang="en-US" u="sng" dirty="0" smtClean="0">
                <a:solidFill>
                  <a:srgbClr val="FF0066"/>
                </a:solidFill>
              </a:rPr>
              <a:t>gb2-bratsk</a:t>
            </a:r>
            <a:r>
              <a:rPr lang="ru-RU" u="sng" dirty="0" smtClean="0">
                <a:solidFill>
                  <a:srgbClr val="FF0066"/>
                </a:solidFill>
              </a:rPr>
              <a:t>.</a:t>
            </a:r>
            <a:r>
              <a:rPr lang="en-US" u="sng" dirty="0" err="1" smtClean="0">
                <a:solidFill>
                  <a:srgbClr val="FF0066"/>
                </a:solidFill>
              </a:rPr>
              <a:t>ru</a:t>
            </a:r>
            <a:endParaRPr lang="ru-RU" u="sng" dirty="0" smtClean="0">
              <a:solidFill>
                <a:srgbClr val="FF0066"/>
              </a:solidFill>
            </a:endParaRPr>
          </a:p>
          <a:p>
            <a:pPr marL="107950" indent="0" algn="ctr" eaLnBrk="1" hangingPunct="1">
              <a:buNone/>
            </a:pPr>
            <a:r>
              <a:rPr lang="ru-RU" dirty="0" smtClean="0"/>
              <a:t> </a:t>
            </a:r>
            <a:endParaRPr lang="en-US" dirty="0" smtClean="0"/>
          </a:p>
          <a:p>
            <a:pPr marL="107950" indent="0" algn="ctr" eaLnBrk="1" hangingPunct="1">
              <a:buFont typeface="Wingdings 3" pitchFamily="18" charset="2"/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Контакты</a:t>
            </a:r>
            <a:endParaRPr lang="ru-RU" dirty="0"/>
          </a:p>
        </p:txBody>
      </p:sp>
    </p:spTree>
  </p:cSld>
  <p:clrMapOvr>
    <a:masterClrMapping/>
  </p:clrMapOvr>
  <p:transition spd="slow" advClick="0" advTm="22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Федуленко 26.02.2013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ppt/theme/themeOverride2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ppt/theme/themeOverride3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ppt/theme/themeOverride4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Федуленко 26.02.2013</Template>
  <TotalTime>1599</TotalTime>
  <Words>464</Words>
  <Application>Microsoft Office PowerPoint</Application>
  <PresentationFormat>Экран (4:3)</PresentationFormat>
  <Paragraphs>66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Федуленко 26.02.2013</vt:lpstr>
      <vt:lpstr>ОБЛАСТНОЕ                         ГОСУДАРСТВЕННОЕ     БЮДЖЕТНОЕ УЧРЕЖДЕНИЕ ЗДРАВООХРАНЕНИЯ  «БРАТСКАЯ   ГОРОДСКАЯ  БОЛЬНИЦА № 2»</vt:lpstr>
      <vt:lpstr>ОГБУЗ «БРАТСКАЯ ГОРОДСКАЯ БОЛЬНИЦА № 2» размещена в 4 зданиях. Имеет в своем составе поликлинику, детскую поликлинику, женскую консультацию, круглосуточный стационар, дневные стационары.        В состав круглосуточного стационара входят хирургическое, гинекологическое, офтальмологическое отделение с оказанием высокотехнологической помощи по оперативному лечению катаракты, отделение травматологии и ортопедии. </vt:lpstr>
      <vt:lpstr>Презентация PowerPoint</vt:lpstr>
      <vt:lpstr>Презентация PowerPoint</vt:lpstr>
      <vt:lpstr>Вакансии в поликлинических подразделениях</vt:lpstr>
      <vt:lpstr>Планы на 2018 г.</vt:lpstr>
      <vt:lpstr> В новые кардиологическое и неврологическое отделения требуются : </vt:lpstr>
      <vt:lpstr>Меры социальной поддержки врачей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проверке достоверности и полноты сведений, поступающим на работу на должность руководителя государственного учреждения</dc:title>
  <dc:creator>Татьяна С. Карташева</dc:creator>
  <cp:lastModifiedBy>Dasha</cp:lastModifiedBy>
  <cp:revision>153</cp:revision>
  <cp:lastPrinted>2017-03-23T05:51:20Z</cp:lastPrinted>
  <dcterms:created xsi:type="dcterms:W3CDTF">2013-03-27T09:47:18Z</dcterms:created>
  <dcterms:modified xsi:type="dcterms:W3CDTF">2017-11-20T03:06:46Z</dcterms:modified>
</cp:coreProperties>
</file>